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16"/>
  </p:notesMasterIdLst>
  <p:sldIdLst>
    <p:sldId id="273" r:id="rId2"/>
    <p:sldId id="274" r:id="rId3"/>
    <p:sldId id="256" r:id="rId4"/>
    <p:sldId id="258" r:id="rId5"/>
    <p:sldId id="257" r:id="rId6"/>
    <p:sldId id="259" r:id="rId7"/>
    <p:sldId id="260" r:id="rId8"/>
    <p:sldId id="270" r:id="rId9"/>
    <p:sldId id="269" r:id="rId10"/>
    <p:sldId id="267" r:id="rId11"/>
    <p:sldId id="268" r:id="rId12"/>
    <p:sldId id="276" r:id="rId13"/>
    <p:sldId id="275" r:id="rId14"/>
    <p:sldId id="265" r:id="rId15"/>
  </p:sldIdLst>
  <p:sldSz cx="12192000" cy="6858000"/>
  <p:notesSz cx="6858000" cy="9144000"/>
  <p:embeddedFontLst>
    <p:embeddedFont>
      <p:font typeface="Barlow Condensed" panose="020F0502020204030204" pitchFamily="34" charset="0"/>
      <p:regular r:id="rId17"/>
      <p:bold r:id="rId18"/>
      <p:italic r:id="rId19"/>
      <p:boldItalic r:id="rId20"/>
    </p:embeddedFont>
    <p:embeddedFont>
      <p:font typeface="Special Elite" panose="02000506000000020004" pitchFamily="2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C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81"/>
    <p:restoredTop sz="81844"/>
  </p:normalViewPr>
  <p:slideViewPr>
    <p:cSldViewPr snapToGrid="0">
      <p:cViewPr>
        <p:scale>
          <a:sx n="128" d="100"/>
          <a:sy n="128" d="100"/>
        </p:scale>
        <p:origin x="240" y="-36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FA060E3B-D218-13AB-FDB5-37D7353DC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:notes">
            <a:extLst>
              <a:ext uri="{FF2B5EF4-FFF2-40B4-BE49-F238E27FC236}">
                <a16:creationId xmlns:a16="http://schemas.microsoft.com/office/drawing/2014/main" id="{E31A28BE-FF26-5A77-F29B-DA58DA344B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0:notes">
            <a:extLst>
              <a:ext uri="{FF2B5EF4-FFF2-40B4-BE49-F238E27FC236}">
                <a16:creationId xmlns:a16="http://schemas.microsoft.com/office/drawing/2014/main" id="{CC8D5683-0170-11F9-61E1-C32AE64A19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0093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>
          <a:extLst>
            <a:ext uri="{FF2B5EF4-FFF2-40B4-BE49-F238E27FC236}">
              <a16:creationId xmlns:a16="http://schemas.microsoft.com/office/drawing/2014/main" id="{CD50404F-CBC3-C666-00EC-2C77B062B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>
            <a:extLst>
              <a:ext uri="{FF2B5EF4-FFF2-40B4-BE49-F238E27FC236}">
                <a16:creationId xmlns:a16="http://schemas.microsoft.com/office/drawing/2014/main" id="{C01E1B17-883B-A85D-BB1E-ADB1355238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43;p3:notes">
            <a:extLst>
              <a:ext uri="{FF2B5EF4-FFF2-40B4-BE49-F238E27FC236}">
                <a16:creationId xmlns:a16="http://schemas.microsoft.com/office/drawing/2014/main" id="{6A165EA0-D468-7AFA-B27A-9A57805537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5406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>
          <a:extLst>
            <a:ext uri="{FF2B5EF4-FFF2-40B4-BE49-F238E27FC236}">
              <a16:creationId xmlns:a16="http://schemas.microsoft.com/office/drawing/2014/main" id="{DBEC8359-5944-4D26-F8C1-099589C27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>
            <a:extLst>
              <a:ext uri="{FF2B5EF4-FFF2-40B4-BE49-F238E27FC236}">
                <a16:creationId xmlns:a16="http://schemas.microsoft.com/office/drawing/2014/main" id="{30092318-3E9E-DD90-628F-142200F583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… except for also </a:t>
            </a:r>
            <a:r>
              <a:rPr lang="en-US" dirty="0" err="1"/>
              <a:t>Jurism</a:t>
            </a:r>
            <a:endParaRPr dirty="0"/>
          </a:p>
        </p:txBody>
      </p:sp>
      <p:sp>
        <p:nvSpPr>
          <p:cNvPr id="37" name="Google Shape;37;p2:notes">
            <a:extLst>
              <a:ext uri="{FF2B5EF4-FFF2-40B4-BE49-F238E27FC236}">
                <a16:creationId xmlns:a16="http://schemas.microsoft.com/office/drawing/2014/main" id="{39474C4D-3CD4-35D3-FB25-318717B7D4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8697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>
          <a:extLst>
            <a:ext uri="{FF2B5EF4-FFF2-40B4-BE49-F238E27FC236}">
              <a16:creationId xmlns:a16="http://schemas.microsoft.com/office/drawing/2014/main" id="{645D16FA-0597-2F2D-9DDA-CA66E8012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>
            <a:extLst>
              <a:ext uri="{FF2B5EF4-FFF2-40B4-BE49-F238E27FC236}">
                <a16:creationId xmlns:a16="http://schemas.microsoft.com/office/drawing/2014/main" id="{6856BE49-013C-8774-63F7-E5149527DC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… except for also </a:t>
            </a:r>
            <a:r>
              <a:rPr lang="en-US" dirty="0" err="1"/>
              <a:t>Jurism</a:t>
            </a:r>
            <a:endParaRPr dirty="0"/>
          </a:p>
        </p:txBody>
      </p:sp>
      <p:sp>
        <p:nvSpPr>
          <p:cNvPr id="37" name="Google Shape;37;p2:notes">
            <a:extLst>
              <a:ext uri="{FF2B5EF4-FFF2-40B4-BE49-F238E27FC236}">
                <a16:creationId xmlns:a16="http://schemas.microsoft.com/office/drawing/2014/main" id="{2946CE54-1B30-8525-76E1-14A8289089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0436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>
          <a:extLst>
            <a:ext uri="{FF2B5EF4-FFF2-40B4-BE49-F238E27FC236}">
              <a16:creationId xmlns:a16="http://schemas.microsoft.com/office/drawing/2014/main" id="{AA79B052-99AD-3BCF-8C5F-37E503FEF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>
            <a:extLst>
              <a:ext uri="{FF2B5EF4-FFF2-40B4-BE49-F238E27FC236}">
                <a16:creationId xmlns:a16="http://schemas.microsoft.com/office/drawing/2014/main" id="{437AAEE3-7CD3-8509-9593-504D8CA845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… except for also </a:t>
            </a:r>
            <a:r>
              <a:rPr lang="en-US" dirty="0" err="1"/>
              <a:t>Jurism</a:t>
            </a:r>
            <a:endParaRPr dirty="0"/>
          </a:p>
        </p:txBody>
      </p:sp>
      <p:sp>
        <p:nvSpPr>
          <p:cNvPr id="37" name="Google Shape;37;p2:notes">
            <a:extLst>
              <a:ext uri="{FF2B5EF4-FFF2-40B4-BE49-F238E27FC236}">
                <a16:creationId xmlns:a16="http://schemas.microsoft.com/office/drawing/2014/main" id="{6EB5E5EE-8A7A-E00D-BB50-B1417B7F70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3528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 as you will, but the rest of this presentation will only talk about Zotero</a:t>
            </a:r>
            <a:endParaRPr dirty="0"/>
          </a:p>
        </p:txBody>
      </p:sp>
      <p:sp>
        <p:nvSpPr>
          <p:cNvPr id="43" name="Google Shape;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… except for also </a:t>
            </a:r>
            <a:r>
              <a:rPr lang="en-US" dirty="0" err="1"/>
              <a:t>Jurism</a:t>
            </a:r>
            <a:endParaRPr dirty="0"/>
          </a:p>
        </p:txBody>
      </p:sp>
      <p:sp>
        <p:nvSpPr>
          <p:cNvPr id="37" name="Google Shape;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" name="Google Shape;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>
          <a:extLst>
            <a:ext uri="{FF2B5EF4-FFF2-40B4-BE49-F238E27FC236}">
              <a16:creationId xmlns:a16="http://schemas.microsoft.com/office/drawing/2014/main" id="{6BFC1488-F550-A25C-321C-19D3D1353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>
            <a:extLst>
              <a:ext uri="{FF2B5EF4-FFF2-40B4-BE49-F238E27FC236}">
                <a16:creationId xmlns:a16="http://schemas.microsoft.com/office/drawing/2014/main" id="{EFCEE903-428E-EB15-25E3-28B739BC18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… except for also </a:t>
            </a:r>
            <a:r>
              <a:rPr lang="en-US" dirty="0" err="1"/>
              <a:t>Jurism</a:t>
            </a:r>
            <a:endParaRPr dirty="0"/>
          </a:p>
        </p:txBody>
      </p:sp>
      <p:sp>
        <p:nvSpPr>
          <p:cNvPr id="37" name="Google Shape;37;p2:notes">
            <a:extLst>
              <a:ext uri="{FF2B5EF4-FFF2-40B4-BE49-F238E27FC236}">
                <a16:creationId xmlns:a16="http://schemas.microsoft.com/office/drawing/2014/main" id="{2C209D85-6E1D-BB0F-DE85-C57F2C2FA8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8193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>
          <a:extLst>
            <a:ext uri="{FF2B5EF4-FFF2-40B4-BE49-F238E27FC236}">
              <a16:creationId xmlns:a16="http://schemas.microsoft.com/office/drawing/2014/main" id="{86C20F11-22D2-A9E2-9B18-842139FC5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:notes">
            <a:extLst>
              <a:ext uri="{FF2B5EF4-FFF2-40B4-BE49-F238E27FC236}">
                <a16:creationId xmlns:a16="http://schemas.microsoft.com/office/drawing/2014/main" id="{CABD8729-05DB-FCAE-9DE6-5BC72EB42E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:notes">
            <a:extLst>
              <a:ext uri="{FF2B5EF4-FFF2-40B4-BE49-F238E27FC236}">
                <a16:creationId xmlns:a16="http://schemas.microsoft.com/office/drawing/2014/main" id="{F29961AA-A428-A3E3-F1EC-1130A00480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182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3_Miller_Template_SlidesMania_1">
  <p:cSld name="Diapositiva de título">
    <p:bg>
      <p:bgPr>
        <a:solidFill>
          <a:schemeClr val="accent2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" descr="Imagen que contiene obje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5458" y="128638"/>
            <a:ext cx="9901084" cy="6600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3_Miller_Template_SlidesMania_2">
  <p:cSld name="Encabezado de secció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 descr="Imagen que contiene obje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 r="75520"/>
          <a:stretch/>
        </p:blipFill>
        <p:spPr>
          <a:xfrm>
            <a:off x="77429" y="0"/>
            <a:ext cx="2518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3_Miller_Template_SlidesMania_3">
  <p:cSld name="1_Comparación">
    <p:bg>
      <p:bgPr>
        <a:solidFill>
          <a:schemeClr val="accent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3_Miller_Template_SlidesMania_4">
  <p:cSld name="1_Dos objetos">
    <p:bg>
      <p:bgPr>
        <a:solidFill>
          <a:schemeClr val="accent4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6" descr="Imagen que contiene obje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 l="-6858" r="-15074" b="-19730"/>
          <a:stretch/>
        </p:blipFill>
        <p:spPr>
          <a:xfrm rot="409295">
            <a:off x="3704819" y="2219453"/>
            <a:ext cx="13614287" cy="8951592"/>
          </a:xfrm>
          <a:custGeom>
            <a:avLst/>
            <a:gdLst/>
            <a:ahLst/>
            <a:cxnLst/>
            <a:rect l="l" t="t" r="r" b="b"/>
            <a:pathLst>
              <a:path w="13614287" h="8951592" extrusionOk="0">
                <a:moveTo>
                  <a:pt x="13195890" y="3875454"/>
                </a:moveTo>
                <a:lnTo>
                  <a:pt x="13614287" y="7373036"/>
                </a:lnTo>
                <a:lnTo>
                  <a:pt x="418397" y="8951592"/>
                </a:lnTo>
                <a:lnTo>
                  <a:pt x="0" y="5454011"/>
                </a:lnTo>
                <a:lnTo>
                  <a:pt x="765767" y="5362406"/>
                </a:lnTo>
                <a:lnTo>
                  <a:pt x="765767" y="7443621"/>
                </a:lnTo>
                <a:lnTo>
                  <a:pt x="11931198" y="7443621"/>
                </a:lnTo>
                <a:lnTo>
                  <a:pt x="11931198" y="4738363"/>
                </a:lnTo>
                <a:lnTo>
                  <a:pt x="12241206" y="4701278"/>
                </a:lnTo>
                <a:lnTo>
                  <a:pt x="12157280" y="3999698"/>
                </a:lnTo>
                <a:close/>
                <a:moveTo>
                  <a:pt x="11678816" y="0"/>
                </a:moveTo>
                <a:lnTo>
                  <a:pt x="11931198" y="0"/>
                </a:lnTo>
                <a:lnTo>
                  <a:pt x="11931198" y="2109780"/>
                </a:lnTo>
                <a:close/>
                <a:moveTo>
                  <a:pt x="765767" y="0"/>
                </a:moveTo>
                <a:lnTo>
                  <a:pt x="9550136" y="0"/>
                </a:lnTo>
                <a:lnTo>
                  <a:pt x="7986125" y="187095"/>
                </a:lnTo>
                <a:lnTo>
                  <a:pt x="8494620" y="4437843"/>
                </a:lnTo>
                <a:lnTo>
                  <a:pt x="765767" y="5362406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3_Miller_Template_SlidesMania_5">
  <p:cSld name="Comparación">
    <p:bg>
      <p:bgPr>
        <a:solidFill>
          <a:schemeClr val="accent5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/>
          <p:nvPr/>
        </p:nvSpPr>
        <p:spPr>
          <a:xfrm>
            <a:off x="5928852" y="496529"/>
            <a:ext cx="5801032" cy="58600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shorturl.at/RBBeO__;!!DZ3fjg!9P-FRv3WuljIWdeoydVAjxs6BbpwSbtS0uogYhXE7DLmNWsg9OSL41_-iZOY1jXX5Y4sAsGo0OVKvIVT6fXfBDV1w9gLAmB3MdQ$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rldefense.com/v3/__https:/linktr.ee/sidneygjwong__;!!DZ3fjg!9P-FRv3WuljIWdeoydVAjxs6BbpwSbtS0uogYhXE7DLmNWsg9OSL41_-iZOY1jXX5Y4sAsGo0OVKvIVT6fXfBDV1w9gLD2q60uM$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mania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abay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90000"/>
          </a:schemeClr>
        </a:solidFill>
        <a:effectLst/>
      </p:bgPr>
    </p:bg>
    <p:spTree>
      <p:nvGrpSpPr>
        <p:cNvPr id="1" name="Shape 97">
          <a:extLst>
            <a:ext uri="{FF2B5EF4-FFF2-40B4-BE49-F238E27FC236}">
              <a16:creationId xmlns:a16="http://schemas.microsoft.com/office/drawing/2014/main" id="{C99F5E2D-53ED-BF00-7C37-7D50D1BF4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>
            <a:extLst>
              <a:ext uri="{FF2B5EF4-FFF2-40B4-BE49-F238E27FC236}">
                <a16:creationId xmlns:a16="http://schemas.microsoft.com/office/drawing/2014/main" id="{EDD71680-218E-DE87-19E0-5EEC9D4E3737}"/>
              </a:ext>
            </a:extLst>
          </p:cNvPr>
          <p:cNvSpPr txBox="1"/>
          <p:nvPr/>
        </p:nvSpPr>
        <p:spPr>
          <a:xfrm rot="372279">
            <a:off x="9358722" y="3492392"/>
            <a:ext cx="215096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Welcome</a:t>
            </a:r>
            <a:endParaRPr dirty="0"/>
          </a:p>
        </p:txBody>
      </p:sp>
      <p:sp>
        <p:nvSpPr>
          <p:cNvPr id="99" name="Google Shape;99;p19">
            <a:extLst>
              <a:ext uri="{FF2B5EF4-FFF2-40B4-BE49-F238E27FC236}">
                <a16:creationId xmlns:a16="http://schemas.microsoft.com/office/drawing/2014/main" id="{4DF11D99-D350-E084-622D-ECBA2BC09EC2}"/>
              </a:ext>
            </a:extLst>
          </p:cNvPr>
          <p:cNvSpPr txBox="1"/>
          <p:nvPr/>
        </p:nvSpPr>
        <p:spPr>
          <a:xfrm>
            <a:off x="0" y="1849868"/>
            <a:ext cx="7256206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Graduate Workshop</a:t>
            </a:r>
            <a:br>
              <a:rPr lang="en-US" sz="32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</a:br>
            <a:r>
              <a:rPr lang="en-US" sz="32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Linguistics Department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April 7, 2025</a:t>
            </a:r>
            <a:endParaRPr sz="3200" dirty="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Presenters:</a:t>
            </a:r>
            <a:br>
              <a:rPr lang="en-US" sz="32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</a:br>
            <a:r>
              <a:rPr lang="en-US" sz="32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Amy </a:t>
            </a:r>
            <a:r>
              <a:rPr lang="en-US" sz="3200" dirty="0" err="1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Atiles</a:t>
            </a:r>
            <a:r>
              <a:rPr lang="en-US" sz="32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, Chae Eun Lee,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Britni Moore, Sidney Wong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96A575-5898-3934-A60A-8CDC71C09775}"/>
              </a:ext>
            </a:extLst>
          </p:cNvPr>
          <p:cNvSpPr txBox="1"/>
          <p:nvPr/>
        </p:nvSpPr>
        <p:spPr>
          <a:xfrm>
            <a:off x="373626" y="672021"/>
            <a:ext cx="114447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800" b="0" i="0" dirty="0">
                <a:solidFill>
                  <a:srgbClr val="252525"/>
                </a:solidFill>
                <a:effectLst/>
                <a:latin typeface="Source Sans Variable"/>
              </a:rPr>
              <a:t>Task Management &amp; Organizational Tools</a:t>
            </a:r>
          </a:p>
        </p:txBody>
      </p:sp>
    </p:spTree>
    <p:extLst>
      <p:ext uri="{BB962C8B-B14F-4D97-AF65-F5344CB8AC3E}">
        <p14:creationId xmlns:p14="http://schemas.microsoft.com/office/powerpoint/2010/main" val="1367672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>
          <a:extLst>
            <a:ext uri="{FF2B5EF4-FFF2-40B4-BE49-F238E27FC236}">
              <a16:creationId xmlns:a16="http://schemas.microsoft.com/office/drawing/2014/main" id="{C25F60AA-D2BC-5DB0-A3B3-DF8457B93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2" descr="Imagen que contiene objeto&#10;&#10;Descripción generada automáticamente">
            <a:extLst>
              <a:ext uri="{FF2B5EF4-FFF2-40B4-BE49-F238E27FC236}">
                <a16:creationId xmlns:a16="http://schemas.microsoft.com/office/drawing/2014/main" id="{4630A368-3FBC-721C-268C-7D25E35E273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732" r="20212"/>
          <a:stretch/>
        </p:blipFill>
        <p:spPr>
          <a:xfrm>
            <a:off x="0" y="669437"/>
            <a:ext cx="5293976" cy="518595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2">
            <a:extLst>
              <a:ext uri="{FF2B5EF4-FFF2-40B4-BE49-F238E27FC236}">
                <a16:creationId xmlns:a16="http://schemas.microsoft.com/office/drawing/2014/main" id="{7EE35E23-1718-EA1D-A529-7416710D6B07}"/>
              </a:ext>
            </a:extLst>
          </p:cNvPr>
          <p:cNvSpPr txBox="1"/>
          <p:nvPr/>
        </p:nvSpPr>
        <p:spPr>
          <a:xfrm>
            <a:off x="4860099" y="506599"/>
            <a:ext cx="69020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7B354D"/>
                </a:solidFill>
                <a:latin typeface="Special Elite"/>
                <a:ea typeface="Special Elite"/>
                <a:cs typeface="Special Elite"/>
                <a:sym typeface="Special Elite"/>
              </a:rPr>
              <a:t>Cite as You Write</a:t>
            </a:r>
            <a:endParaRPr sz="2000" dirty="0"/>
          </a:p>
        </p:txBody>
      </p:sp>
      <p:sp>
        <p:nvSpPr>
          <p:cNvPr id="47" name="Google Shape;47;p12">
            <a:extLst>
              <a:ext uri="{FF2B5EF4-FFF2-40B4-BE49-F238E27FC236}">
                <a16:creationId xmlns:a16="http://schemas.microsoft.com/office/drawing/2014/main" id="{602365D3-DCEB-86DF-DF3B-2D4DCF66F3EB}"/>
              </a:ext>
            </a:extLst>
          </p:cNvPr>
          <p:cNvSpPr txBox="1"/>
          <p:nvPr/>
        </p:nvSpPr>
        <p:spPr>
          <a:xfrm>
            <a:off x="5060528" y="1511307"/>
            <a:ext cx="7131472" cy="392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In-Text Citations with Plugins</a:t>
            </a:r>
          </a:p>
          <a:p>
            <a:pPr lvl="2">
              <a:lnSpc>
                <a:spcPct val="150000"/>
              </a:lnSpc>
            </a:pPr>
            <a:r>
              <a:rPr lang="en-US" sz="28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	Word, LibreOffice, LaTeX, 	</a:t>
            </a:r>
            <a:r>
              <a:rPr lang="en-US" sz="2800" dirty="0" err="1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Pandoc</a:t>
            </a:r>
            <a:r>
              <a:rPr lang="en-US" sz="28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Rstudio</a:t>
            </a:r>
            <a:r>
              <a:rPr lang="en-US" sz="28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, Notion, 	Obsidian,  </a:t>
            </a:r>
            <a:r>
              <a:rPr lang="en-US" sz="2800" dirty="0" err="1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etc</a:t>
            </a:r>
            <a:r>
              <a:rPr lang="en-US" sz="28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…</a:t>
            </a:r>
          </a:p>
          <a:p>
            <a:pPr lvl="2">
              <a:lnSpc>
                <a:spcPct val="150000"/>
              </a:lnSpc>
            </a:pPr>
            <a:endParaRPr lang="en-US" sz="2800" dirty="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lvl="2">
              <a:lnSpc>
                <a:spcPct val="150000"/>
              </a:lnSpc>
            </a:pPr>
            <a:endParaRPr lang="en-US" sz="2800" dirty="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lvl="2">
              <a:lnSpc>
                <a:spcPct val="150000"/>
              </a:lnSpc>
            </a:pPr>
            <a:r>
              <a:rPr lang="en-US" sz="28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2.  Bibliographies in over 10K styles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2">
            <a:extLst>
              <a:ext uri="{FF2B5EF4-FFF2-40B4-BE49-F238E27FC236}">
                <a16:creationId xmlns:a16="http://schemas.microsoft.com/office/drawing/2014/main" id="{EF01F776-B9E0-5306-77B6-241E39DD500C}"/>
              </a:ext>
            </a:extLst>
          </p:cNvPr>
          <p:cNvSpPr txBox="1"/>
          <p:nvPr/>
        </p:nvSpPr>
        <p:spPr>
          <a:xfrm>
            <a:off x="2113613" y="1418649"/>
            <a:ext cx="181381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Journal submissions made easy 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29048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>
          <a:extLst>
            <a:ext uri="{FF2B5EF4-FFF2-40B4-BE49-F238E27FC236}">
              <a16:creationId xmlns:a16="http://schemas.microsoft.com/office/drawing/2014/main" id="{2101EC67-590F-F7FD-4468-06F583DB3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>
            <a:extLst>
              <a:ext uri="{FF2B5EF4-FFF2-40B4-BE49-F238E27FC236}">
                <a16:creationId xmlns:a16="http://schemas.microsoft.com/office/drawing/2014/main" id="{C79C45FC-CF78-7778-9BA9-AF64E97EAF24}"/>
              </a:ext>
            </a:extLst>
          </p:cNvPr>
          <p:cNvSpPr txBox="1"/>
          <p:nvPr/>
        </p:nvSpPr>
        <p:spPr>
          <a:xfrm>
            <a:off x="2853105" y="2098775"/>
            <a:ext cx="8224626" cy="266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Send Bibliographies</a:t>
            </a:r>
          </a:p>
          <a:p>
            <a:pPr marL="742950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Share Citations and Files</a:t>
            </a:r>
          </a:p>
          <a:p>
            <a:pPr lvl="1">
              <a:lnSpc>
                <a:spcPct val="150000"/>
              </a:lnSpc>
            </a:pPr>
            <a:endParaRPr lang="en-US" sz="3600" dirty="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40" name="Google Shape;40;p11">
            <a:extLst>
              <a:ext uri="{FF2B5EF4-FFF2-40B4-BE49-F238E27FC236}">
                <a16:creationId xmlns:a16="http://schemas.microsoft.com/office/drawing/2014/main" id="{213274D0-5550-880D-8C0C-8C465AC959A6}"/>
              </a:ext>
            </a:extLst>
          </p:cNvPr>
          <p:cNvSpPr txBox="1"/>
          <p:nvPr/>
        </p:nvSpPr>
        <p:spPr>
          <a:xfrm>
            <a:off x="3332203" y="651918"/>
            <a:ext cx="7005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DD7E0E"/>
                </a:solidFill>
                <a:latin typeface="Special Elite"/>
                <a:ea typeface="Special Elite"/>
                <a:cs typeface="Special Elite"/>
                <a:sym typeface="Special Elite"/>
              </a:rPr>
              <a:t>Sharing is Caring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39590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;p11">
            <a:extLst>
              <a:ext uri="{FF2B5EF4-FFF2-40B4-BE49-F238E27FC236}">
                <a16:creationId xmlns:a16="http://schemas.microsoft.com/office/drawing/2014/main" id="{1D6EE6C4-7B08-8E5B-FB3F-C4BA8145F029}"/>
              </a:ext>
            </a:extLst>
          </p:cNvPr>
          <p:cNvSpPr txBox="1"/>
          <p:nvPr/>
        </p:nvSpPr>
        <p:spPr>
          <a:xfrm>
            <a:off x="481427" y="356083"/>
            <a:ext cx="1143559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DD7E0E"/>
                </a:solidFill>
                <a:latin typeface="Special Elite"/>
                <a:ea typeface="Special Elite"/>
                <a:cs typeface="Special Elite"/>
                <a:sym typeface="Special Elite"/>
              </a:rPr>
              <a:t>Obsidian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DD7E0E"/>
                </a:solidFill>
                <a:latin typeface="Special Elite"/>
                <a:ea typeface="Special Elite"/>
                <a:cs typeface="Special Elite"/>
                <a:sym typeface="Special Elite"/>
              </a:rPr>
              <a:t>personal knowledge base and note-taking software  </a:t>
            </a:r>
            <a:endParaRPr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4EE4A-A387-E4BA-7AFA-62F7CC3ABE90}"/>
              </a:ext>
            </a:extLst>
          </p:cNvPr>
          <p:cNvSpPr txBox="1"/>
          <p:nvPr/>
        </p:nvSpPr>
        <p:spPr>
          <a:xfrm>
            <a:off x="481427" y="1763031"/>
            <a:ext cx="89249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Special Elite"/>
                <a:ea typeface="Calibri"/>
                <a:cs typeface="Calibri"/>
                <a:sym typeface="Special Elite"/>
              </a:rPr>
              <a:t>As complicated or simplistic as you make it</a:t>
            </a:r>
          </a:p>
          <a:p>
            <a:endParaRPr lang="en-US" sz="2800" dirty="0">
              <a:solidFill>
                <a:schemeClr val="dk1"/>
              </a:solidFill>
              <a:latin typeface="Special Elite"/>
              <a:ea typeface="Calibri"/>
              <a:cs typeface="Calibri"/>
              <a:sym typeface="Special Elit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Special Elite"/>
                <a:ea typeface="Calibri"/>
                <a:cs typeface="Calibri"/>
                <a:sym typeface="Special Elite"/>
              </a:rPr>
              <a:t>Take notes in Markdown</a:t>
            </a:r>
          </a:p>
          <a:p>
            <a:pPr lvl="6"/>
            <a:r>
              <a:rPr lang="en-US" sz="2800" dirty="0">
                <a:solidFill>
                  <a:schemeClr val="dk1"/>
                </a:solidFill>
                <a:latin typeface="Special Elite"/>
                <a:ea typeface="Calibri"/>
                <a:cs typeface="Calibri"/>
                <a:sym typeface="Special Elite"/>
              </a:rPr>
              <a:t>   - tag notes</a:t>
            </a:r>
          </a:p>
          <a:p>
            <a:pPr lvl="6"/>
            <a:r>
              <a:rPr lang="en-US" sz="2800" dirty="0">
                <a:solidFill>
                  <a:schemeClr val="dk1"/>
                </a:solidFill>
                <a:latin typeface="Special Elite"/>
                <a:ea typeface="Calibri"/>
                <a:cs typeface="Calibri"/>
                <a:sym typeface="Special Elite"/>
              </a:rPr>
              <a:t>   - link notes</a:t>
            </a:r>
          </a:p>
          <a:p>
            <a:pPr lvl="6"/>
            <a:endParaRPr lang="en-US" sz="2800" dirty="0">
              <a:solidFill>
                <a:schemeClr val="dk1"/>
              </a:solidFill>
              <a:latin typeface="Special Elite"/>
              <a:ea typeface="Calibri"/>
              <a:cs typeface="Calibri"/>
              <a:sym typeface="Special Elite"/>
            </a:endParaRPr>
          </a:p>
          <a:p>
            <a:pPr marL="287338" lvl="6" indent="-28733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Special Elite"/>
                <a:ea typeface="Calibri"/>
                <a:cs typeface="Calibri"/>
                <a:sym typeface="Special Elite"/>
              </a:rPr>
              <a:t>Visualize connections</a:t>
            </a:r>
          </a:p>
          <a:p>
            <a:pPr lvl="6"/>
            <a:endParaRPr lang="en-US" sz="2800" dirty="0">
              <a:solidFill>
                <a:schemeClr val="dk1"/>
              </a:solidFill>
              <a:latin typeface="Special Elite"/>
              <a:ea typeface="Calibri"/>
              <a:cs typeface="Calibri"/>
              <a:sym typeface="Special Elite"/>
            </a:endParaRPr>
          </a:p>
        </p:txBody>
      </p:sp>
      <p:sp>
        <p:nvSpPr>
          <p:cNvPr id="4" name="Google Shape;34;p10">
            <a:extLst>
              <a:ext uri="{FF2B5EF4-FFF2-40B4-BE49-F238E27FC236}">
                <a16:creationId xmlns:a16="http://schemas.microsoft.com/office/drawing/2014/main" id="{5ED0515D-87C7-6847-76F1-B6CED6DB4017}"/>
              </a:ext>
            </a:extLst>
          </p:cNvPr>
          <p:cNvSpPr txBox="1"/>
          <p:nvPr/>
        </p:nvSpPr>
        <p:spPr>
          <a:xfrm rot="314864">
            <a:off x="9121879" y="2979024"/>
            <a:ext cx="2781597" cy="208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dk1"/>
                </a:solidFill>
                <a:latin typeface="Special Elite"/>
                <a:sym typeface="Special Elite"/>
              </a:rPr>
              <a:t>Demonstration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dk1"/>
              </a:solidFill>
              <a:latin typeface="Special Elite"/>
              <a:sym typeface="Special Elite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Special Elite"/>
                <a:sym typeface="Special Elite"/>
              </a:rPr>
              <a:t>Note Taking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Special Elite"/>
                <a:sym typeface="Special Elite"/>
              </a:rPr>
              <a:t>Personal Wiki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8703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>
          <a:extLst>
            <a:ext uri="{FF2B5EF4-FFF2-40B4-BE49-F238E27FC236}">
              <a16:creationId xmlns:a16="http://schemas.microsoft.com/office/drawing/2014/main" id="{7B140CFC-24E5-5521-86E0-E9310837C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>
            <a:extLst>
              <a:ext uri="{FF2B5EF4-FFF2-40B4-BE49-F238E27FC236}">
                <a16:creationId xmlns:a16="http://schemas.microsoft.com/office/drawing/2014/main" id="{0EF59AF6-82CB-4747-F38B-FD8C24C3C6D6}"/>
              </a:ext>
            </a:extLst>
          </p:cNvPr>
          <p:cNvSpPr txBox="1"/>
          <p:nvPr/>
        </p:nvSpPr>
        <p:spPr>
          <a:xfrm>
            <a:off x="2316241" y="3428998"/>
            <a:ext cx="5565980" cy="117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lnSpc>
                <a:spcPct val="150000"/>
              </a:lnSpc>
            </a:pPr>
            <a:r>
              <a:rPr lang="en-CA" sz="3600" dirty="0">
                <a:hlinkClick r:id="rId3" tooltip="https://urldefense.com/v3/__https://shorturl.at/RBBeO__;!!DZ3fjg!9P-FRv3WuljIWdeoydVAjxs6BbpwSbtS0uogYhXE7DLmNWsg9OSL41_-iZOY1jXX5Y4sAsGo0OVKvIVT6fXfBDV1w9gLAmB3MdQ$"/>
              </a:rPr>
              <a:t>https://shorturl.at/RBBeO</a:t>
            </a:r>
            <a:endParaRPr lang="en-US" sz="3600" dirty="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40" name="Google Shape;40;p11">
            <a:extLst>
              <a:ext uri="{FF2B5EF4-FFF2-40B4-BE49-F238E27FC236}">
                <a16:creationId xmlns:a16="http://schemas.microsoft.com/office/drawing/2014/main" id="{7FB562EA-A652-0658-02C6-C68420DD229D}"/>
              </a:ext>
            </a:extLst>
          </p:cNvPr>
          <p:cNvSpPr txBox="1"/>
          <p:nvPr/>
        </p:nvSpPr>
        <p:spPr>
          <a:xfrm>
            <a:off x="3110977" y="489686"/>
            <a:ext cx="7005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DD7E0E"/>
                </a:solidFill>
                <a:latin typeface="Special Elite"/>
                <a:ea typeface="Special Elite"/>
                <a:cs typeface="Special Elite"/>
                <a:sym typeface="Special Elite"/>
              </a:rPr>
              <a:t>Getting Started in Overleaf and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DD7E0E"/>
                </a:solidFill>
                <a:latin typeface="Special Elite"/>
                <a:ea typeface="Special Elite"/>
                <a:cs typeface="Special Elite"/>
                <a:sym typeface="Special Elite"/>
              </a:rPr>
              <a:t>Google </a:t>
            </a:r>
            <a:r>
              <a:rPr lang="en-US" sz="4800" dirty="0" err="1">
                <a:solidFill>
                  <a:srgbClr val="DD7E0E"/>
                </a:solidFill>
                <a:latin typeface="Special Elite"/>
                <a:ea typeface="Special Elite"/>
                <a:cs typeface="Special Elite"/>
                <a:sym typeface="Special Elite"/>
              </a:rPr>
              <a:t>Colab</a:t>
            </a:r>
            <a:endParaRPr lang="en-US" sz="4800" dirty="0">
              <a:solidFill>
                <a:srgbClr val="DD7E0E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1475002-A4B2-6225-0161-70B580281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221" y="1620608"/>
            <a:ext cx="3616781" cy="3616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B3AFDB-3FE0-43FA-E5B1-4937923E76E4}"/>
              </a:ext>
            </a:extLst>
          </p:cNvPr>
          <p:cNvSpPr txBox="1"/>
          <p:nvPr/>
        </p:nvSpPr>
        <p:spPr>
          <a:xfrm>
            <a:off x="2595716" y="5491148"/>
            <a:ext cx="777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Contact me: </a:t>
            </a:r>
            <a:r>
              <a:rPr lang="en-CA" sz="3200" b="0" i="0" dirty="0">
                <a:solidFill>
                  <a:srgbClr val="0086F0"/>
                </a:solidFill>
                <a:effectLst/>
                <a:latin typeface="Aptos" panose="020B0004020202020204" pitchFamily="34" charset="0"/>
                <a:hlinkClick r:id="rId5" tooltip="https://urldefense.com/v3/__https://linktr.ee/sidneygjwong__;!!DZ3fjg!9P-FRv3WuljIWdeoydVAjxs6BbpwSbtS0uogYhXE7DLmNWsg9OSL41_-iZOY1jXX5Y4sAsGo0OVKvIVT6fXfBDV1w9gLD2q60uM$"/>
              </a:rPr>
              <a:t>https://linktr.ee/sidneygjwong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5668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 rot="372279">
            <a:off x="9717957" y="3511862"/>
            <a:ext cx="179067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THANK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YOU</a:t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0" y="5188098"/>
            <a:ext cx="7256206" cy="138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Slides: </a:t>
            </a:r>
            <a:r>
              <a:rPr lang="en-US" sz="3200" u="sng" dirty="0">
                <a:solidFill>
                  <a:schemeClr val="hlink"/>
                </a:solidFill>
                <a:latin typeface="Special Elite"/>
                <a:ea typeface="Special Elite"/>
                <a:cs typeface="Special Elite"/>
                <a:sym typeface="Special Elite"/>
                <a:hlinkClick r:id="rId3"/>
              </a:rPr>
              <a:t>SlidesMania</a:t>
            </a:r>
            <a:endParaRPr sz="3200" dirty="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Images: </a:t>
            </a:r>
            <a:r>
              <a:rPr lang="en-US" sz="3200" u="sng" dirty="0">
                <a:solidFill>
                  <a:schemeClr val="hlink"/>
                </a:solidFill>
                <a:latin typeface="Special Elite"/>
                <a:ea typeface="Special Elite"/>
                <a:cs typeface="Special Elite"/>
                <a:sym typeface="Special Elite"/>
                <a:hlinkClick r:id="rId4"/>
              </a:rPr>
              <a:t>Pixabay</a:t>
            </a:r>
            <a:endParaRPr sz="3200" dirty="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Google Shape;40;p11">
            <a:extLst>
              <a:ext uri="{FF2B5EF4-FFF2-40B4-BE49-F238E27FC236}">
                <a16:creationId xmlns:a16="http://schemas.microsoft.com/office/drawing/2014/main" id="{65F1C49A-B338-ABAD-EA6C-9445B56FE8DF}"/>
              </a:ext>
            </a:extLst>
          </p:cNvPr>
          <p:cNvSpPr txBox="1"/>
          <p:nvPr/>
        </p:nvSpPr>
        <p:spPr>
          <a:xfrm>
            <a:off x="1597111" y="1776180"/>
            <a:ext cx="7005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DD7E0E"/>
                </a:solidFill>
                <a:latin typeface="Special Elite"/>
                <a:ea typeface="Special Elite"/>
                <a:cs typeface="Special Elite"/>
                <a:sym typeface="Special Elite"/>
              </a:rPr>
              <a:t>Questions???</a:t>
            </a:r>
            <a:endParaRPr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>
          <a:extLst>
            <a:ext uri="{FF2B5EF4-FFF2-40B4-BE49-F238E27FC236}">
              <a16:creationId xmlns:a16="http://schemas.microsoft.com/office/drawing/2014/main" id="{FA1428CA-9149-7187-AB23-124940B92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>
            <a:extLst>
              <a:ext uri="{FF2B5EF4-FFF2-40B4-BE49-F238E27FC236}">
                <a16:creationId xmlns:a16="http://schemas.microsoft.com/office/drawing/2014/main" id="{DD5214D4-4B5A-659F-0C8E-19C0703E5A8D}"/>
              </a:ext>
            </a:extLst>
          </p:cNvPr>
          <p:cNvSpPr txBox="1"/>
          <p:nvPr/>
        </p:nvSpPr>
        <p:spPr>
          <a:xfrm>
            <a:off x="4361843" y="1437946"/>
            <a:ext cx="6806399" cy="3490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Zotero </a:t>
            </a:r>
          </a:p>
          <a:p>
            <a:pPr marL="742950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Notion </a:t>
            </a:r>
          </a:p>
          <a:p>
            <a:pPr marL="742950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Obsidian </a:t>
            </a:r>
          </a:p>
          <a:p>
            <a:pPr marL="742950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Overleaf </a:t>
            </a:r>
          </a:p>
          <a:p>
            <a:pPr marL="742950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Google Co-Lab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1">
            <a:extLst>
              <a:ext uri="{FF2B5EF4-FFF2-40B4-BE49-F238E27FC236}">
                <a16:creationId xmlns:a16="http://schemas.microsoft.com/office/drawing/2014/main" id="{47CE5BFD-9E1B-51A9-A9BB-7AB410E181A8}"/>
              </a:ext>
            </a:extLst>
          </p:cNvPr>
          <p:cNvSpPr txBox="1"/>
          <p:nvPr/>
        </p:nvSpPr>
        <p:spPr>
          <a:xfrm>
            <a:off x="3303674" y="439638"/>
            <a:ext cx="7005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DD7E0E"/>
                </a:solidFill>
                <a:latin typeface="Special Elite"/>
                <a:ea typeface="Special Elite"/>
                <a:cs typeface="Special Elite"/>
                <a:sym typeface="Special Elite"/>
              </a:rPr>
              <a:t>Tools Discussed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461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/>
        </p:nvSpPr>
        <p:spPr>
          <a:xfrm>
            <a:off x="4949175" y="688932"/>
            <a:ext cx="2359800" cy="169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Citation Managers are NOT 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Optional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8B77EA-9EB8-E8FF-9DB6-905A026FA0BC}"/>
              </a:ext>
            </a:extLst>
          </p:cNvPr>
          <p:cNvSpPr txBox="1"/>
          <p:nvPr/>
        </p:nvSpPr>
        <p:spPr>
          <a:xfrm>
            <a:off x="4949175" y="2630466"/>
            <a:ext cx="23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…and other opinions that no one asked for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2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11732" r="20212"/>
          <a:stretch/>
        </p:blipFill>
        <p:spPr>
          <a:xfrm>
            <a:off x="0" y="669437"/>
            <a:ext cx="5293976" cy="518595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2"/>
          <p:cNvSpPr txBox="1"/>
          <p:nvPr/>
        </p:nvSpPr>
        <p:spPr>
          <a:xfrm>
            <a:off x="4860099" y="506599"/>
            <a:ext cx="69020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7B354D"/>
                </a:solidFill>
                <a:latin typeface="Special Elite"/>
                <a:ea typeface="Special Elite"/>
                <a:cs typeface="Special Elite"/>
                <a:sym typeface="Special Elite"/>
              </a:rPr>
              <a:t>Zotero and Mendeley and Endnote… Oh My!</a:t>
            </a:r>
            <a:endParaRPr sz="2000" dirty="0"/>
          </a:p>
        </p:txBody>
      </p:sp>
      <p:sp>
        <p:nvSpPr>
          <p:cNvPr id="47" name="Google Shape;47;p12"/>
          <p:cNvSpPr txBox="1"/>
          <p:nvPr/>
        </p:nvSpPr>
        <p:spPr>
          <a:xfrm>
            <a:off x="5647224" y="1868912"/>
            <a:ext cx="5761704" cy="392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Zotero and Mendeley are free to use 	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	(with paid options)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	Mendeley bites</a:t>
            </a:r>
            <a:endParaRPr lang="en-US" sz="3200" dirty="0">
              <a:solidFill>
                <a:schemeClr val="dk1"/>
              </a:solidFill>
              <a:latin typeface="Special Elite"/>
              <a:ea typeface="Calibri"/>
              <a:cs typeface="Calibri"/>
              <a:sym typeface="Special Elit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Special Elite"/>
                <a:ea typeface="Calibri"/>
                <a:cs typeface="Calibri"/>
                <a:sym typeface="Special Elite"/>
              </a:rPr>
              <a:t>Endnote costs $$$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Special Elite"/>
                <a:ea typeface="Calibri"/>
                <a:cs typeface="Calibri"/>
                <a:sym typeface="Special Elite"/>
              </a:rPr>
              <a:t>	(</a:t>
            </a:r>
            <a:r>
              <a:rPr lang="en-US" sz="3200" dirty="0" err="1">
                <a:solidFill>
                  <a:schemeClr val="dk1"/>
                </a:solidFill>
                <a:latin typeface="Special Elite"/>
                <a:ea typeface="Calibri"/>
                <a:cs typeface="Calibri"/>
                <a:sym typeface="Special Elite"/>
              </a:rPr>
              <a:t>boooo</a:t>
            </a:r>
            <a:r>
              <a:rPr lang="en-US" sz="3200" dirty="0">
                <a:solidFill>
                  <a:schemeClr val="dk1"/>
                </a:solidFill>
                <a:latin typeface="Special Elite"/>
                <a:ea typeface="Calibri"/>
                <a:cs typeface="Calibri"/>
                <a:sym typeface="Special Elite"/>
              </a:rPr>
              <a:t>!!!!)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2"/>
          <p:cNvSpPr txBox="1"/>
          <p:nvPr/>
        </p:nvSpPr>
        <p:spPr>
          <a:xfrm>
            <a:off x="2333473" y="1268748"/>
            <a:ext cx="148824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I like free stuff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/>
        </p:nvSpPr>
        <p:spPr>
          <a:xfrm>
            <a:off x="2898075" y="2621708"/>
            <a:ext cx="6813756" cy="266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Jurism</a:t>
            </a:r>
            <a:r>
              <a:rPr lang="en-US" sz="36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 is Zotero for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Special Elite"/>
                <a:ea typeface="Calibri"/>
                <a:cs typeface="Calibri"/>
                <a:sym typeface="Special Elite"/>
              </a:rPr>
              <a:t>Legal Citations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Special Elite"/>
                <a:ea typeface="Calibri"/>
                <a:cs typeface="Calibri"/>
                <a:sym typeface="Special Elite"/>
              </a:rPr>
              <a:t> Citing in Multiple Languages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1"/>
          <p:cNvSpPr txBox="1"/>
          <p:nvPr/>
        </p:nvSpPr>
        <p:spPr>
          <a:xfrm>
            <a:off x="3392164" y="1206554"/>
            <a:ext cx="7005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DD7E0E"/>
                </a:solidFill>
                <a:latin typeface="Special Elite"/>
                <a:ea typeface="Special Elite"/>
                <a:cs typeface="Special Elite"/>
                <a:sym typeface="Special Elite"/>
              </a:rPr>
              <a:t>… or maybe </a:t>
            </a:r>
            <a:r>
              <a:rPr lang="en-US" sz="4800" dirty="0" err="1">
                <a:solidFill>
                  <a:srgbClr val="DD7E0E"/>
                </a:solidFill>
                <a:latin typeface="Special Elite"/>
                <a:ea typeface="Special Elite"/>
                <a:cs typeface="Special Elite"/>
                <a:sym typeface="Special Elite"/>
              </a:rPr>
              <a:t>Jurism</a:t>
            </a:r>
            <a:endParaRPr sz="2400" dirty="0"/>
          </a:p>
        </p:txBody>
      </p:sp>
      <p:pic>
        <p:nvPicPr>
          <p:cNvPr id="3" name="Picture 2" descr="A qr code with circles&#10;&#10;AI-generated content may be incorrect.">
            <a:extLst>
              <a:ext uri="{FF2B5EF4-FFF2-40B4-BE49-F238E27FC236}">
                <a16:creationId xmlns:a16="http://schemas.microsoft.com/office/drawing/2014/main" id="{11514B8C-52EA-6BCF-18A7-BAA883A91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925" y="3036897"/>
            <a:ext cx="1830071" cy="1830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/>
        </p:nvSpPr>
        <p:spPr>
          <a:xfrm rot="372279">
            <a:off x="9325766" y="3310784"/>
            <a:ext cx="225418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All this and more for the low low price of free</a:t>
            </a:r>
            <a:endParaRPr sz="1200" dirty="0"/>
          </a:p>
        </p:txBody>
      </p:sp>
      <p:sp>
        <p:nvSpPr>
          <p:cNvPr id="54" name="Google Shape;54;p13"/>
          <p:cNvSpPr txBox="1"/>
          <p:nvPr/>
        </p:nvSpPr>
        <p:spPr>
          <a:xfrm>
            <a:off x="822555" y="1744993"/>
            <a:ext cx="7200568" cy="251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Keep Track of Citations/Readings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Special Elite"/>
                <a:ea typeface="Calibri"/>
                <a:cs typeface="Calibri"/>
                <a:sym typeface="Special Elite"/>
              </a:rPr>
              <a:t> Autosave Citations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Special Elite"/>
                <a:ea typeface="Calibri"/>
                <a:cs typeface="Calibri"/>
                <a:sym typeface="Special Elite"/>
              </a:rPr>
              <a:t> Annotate!!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Special Elite"/>
                <a:ea typeface="Calibri"/>
                <a:cs typeface="Calibri"/>
                <a:sym typeface="Special Elite"/>
              </a:rPr>
              <a:t> Insert Live In-Text Citations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Special Elite"/>
                <a:ea typeface="Calibri"/>
                <a:cs typeface="Calibri"/>
                <a:sym typeface="Special Elite"/>
              </a:rPr>
              <a:t> Create Live Bibliographies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Special Elite"/>
                <a:ea typeface="Calibri"/>
                <a:cs typeface="Calibri"/>
                <a:sym typeface="Special Elite"/>
              </a:rPr>
              <a:t> Share Your Shit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923770" y="548434"/>
            <a:ext cx="8996515" cy="101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536142"/>
                </a:solidFill>
                <a:latin typeface="Special Elite"/>
                <a:ea typeface="Special Elite"/>
                <a:cs typeface="Special Elite"/>
                <a:sym typeface="Special Elite"/>
              </a:rPr>
              <a:t>Why? What’s the Point?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536142"/>
                </a:solidFill>
                <a:latin typeface="Special Elite"/>
                <a:ea typeface="Special Elite"/>
                <a:cs typeface="Special Elite"/>
                <a:sym typeface="Special Elite"/>
              </a:rPr>
              <a:t>Or Any Other Stupid Question </a:t>
            </a:r>
            <a:endParaRPr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13405" r="16463"/>
          <a:stretch/>
        </p:blipFill>
        <p:spPr>
          <a:xfrm>
            <a:off x="6143222" y="1316431"/>
            <a:ext cx="5976749" cy="518595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738926" y="1551563"/>
            <a:ext cx="4888421" cy="375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 Libraries and Collaboration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Special Elite"/>
                <a:ea typeface="Calibri"/>
                <a:cs typeface="Calibri"/>
                <a:sym typeface="Special Elite"/>
              </a:rPr>
              <a:t> Collections and    Sub-Collections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Special Elite"/>
                <a:ea typeface="Calibri"/>
                <a:cs typeface="Calibri"/>
                <a:sym typeface="Special Elite"/>
              </a:rPr>
              <a:t> Attaching Files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Special Elite"/>
                <a:ea typeface="Calibri"/>
                <a:cs typeface="Calibri"/>
                <a:sym typeface="Special Elite"/>
              </a:rPr>
              <a:t> Tags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119251" y="305765"/>
            <a:ext cx="7594155" cy="59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FCECD8"/>
                </a:solidFill>
                <a:latin typeface="Special Elite"/>
                <a:ea typeface="Special Elite"/>
                <a:cs typeface="Special Elite"/>
                <a:sym typeface="Special Elite"/>
              </a:rPr>
              <a:t>Organize Your Citations</a:t>
            </a:r>
            <a:endParaRPr sz="2000" dirty="0"/>
          </a:p>
        </p:txBody>
      </p:sp>
      <p:sp>
        <p:nvSpPr>
          <p:cNvPr id="63" name="Google Shape;63;p14"/>
          <p:cNvSpPr txBox="1"/>
          <p:nvPr/>
        </p:nvSpPr>
        <p:spPr>
          <a:xfrm>
            <a:off x="8289264" y="1699889"/>
            <a:ext cx="21673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Dear Britni,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Special Elite"/>
                <a:sym typeface="Special Elite"/>
              </a:rPr>
              <a:t>Thank you for changing my life.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latin typeface="Special Elite"/>
              <a:sym typeface="Special Elit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Special Elite"/>
                <a:sym typeface="Special Elite"/>
              </a:rPr>
              <a:t>Love,  Everyone</a:t>
            </a:r>
            <a:endParaRPr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DCC9"/>
        </a:solidFill>
        <a:effectLst/>
      </p:bgPr>
    </p:bg>
    <p:spTree>
      <p:nvGrpSpPr>
        <p:cNvPr id="1" name="Shape 38">
          <a:extLst>
            <a:ext uri="{FF2B5EF4-FFF2-40B4-BE49-F238E27FC236}">
              <a16:creationId xmlns:a16="http://schemas.microsoft.com/office/drawing/2014/main" id="{326CC5F1-B3C8-5823-78AF-73FD9BA95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>
            <a:extLst>
              <a:ext uri="{FF2B5EF4-FFF2-40B4-BE49-F238E27FC236}">
                <a16:creationId xmlns:a16="http://schemas.microsoft.com/office/drawing/2014/main" id="{57B96526-6F3A-7FE6-6795-CF3F27253FE6}"/>
              </a:ext>
            </a:extLst>
          </p:cNvPr>
          <p:cNvSpPr txBox="1"/>
          <p:nvPr/>
        </p:nvSpPr>
        <p:spPr>
          <a:xfrm>
            <a:off x="2898075" y="2098775"/>
            <a:ext cx="6813756" cy="266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Web plugin</a:t>
            </a:r>
          </a:p>
          <a:p>
            <a:pPr marL="742950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Special Elite"/>
                <a:ea typeface="Calibri"/>
                <a:cs typeface="Calibri"/>
                <a:sym typeface="Special Elite"/>
              </a:rPr>
              <a:t> Magic Wand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Special Elite"/>
                <a:ea typeface="Calibri"/>
                <a:cs typeface="Calibri"/>
                <a:sym typeface="Special Elite"/>
              </a:rPr>
              <a:t> Drag and Drop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1">
            <a:extLst>
              <a:ext uri="{FF2B5EF4-FFF2-40B4-BE49-F238E27FC236}">
                <a16:creationId xmlns:a16="http://schemas.microsoft.com/office/drawing/2014/main" id="{B6956962-E993-2A33-079D-848C4E4E6A58}"/>
              </a:ext>
            </a:extLst>
          </p:cNvPr>
          <p:cNvSpPr txBox="1"/>
          <p:nvPr/>
        </p:nvSpPr>
        <p:spPr>
          <a:xfrm>
            <a:off x="2706383" y="771839"/>
            <a:ext cx="7005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DD7E0E"/>
                </a:solidFill>
                <a:latin typeface="Special Elite"/>
                <a:ea typeface="Special Elite"/>
                <a:cs typeface="Special Elite"/>
                <a:sym typeface="Special Elite"/>
              </a:rPr>
              <a:t>Saving Citations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585422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>
          <a:extLst>
            <a:ext uri="{FF2B5EF4-FFF2-40B4-BE49-F238E27FC236}">
              <a16:creationId xmlns:a16="http://schemas.microsoft.com/office/drawing/2014/main" id="{2BA08DD2-F544-D0BC-5C11-7D259279A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>
            <a:extLst>
              <a:ext uri="{FF2B5EF4-FFF2-40B4-BE49-F238E27FC236}">
                <a16:creationId xmlns:a16="http://schemas.microsoft.com/office/drawing/2014/main" id="{A51C811C-E166-6196-9985-DB413D504BE9}"/>
              </a:ext>
            </a:extLst>
          </p:cNvPr>
          <p:cNvSpPr txBox="1"/>
          <p:nvPr/>
        </p:nvSpPr>
        <p:spPr>
          <a:xfrm rot="372279">
            <a:off x="9487999" y="3313395"/>
            <a:ext cx="225418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Reading Notes for Future Use</a:t>
            </a:r>
            <a:endParaRPr dirty="0"/>
          </a:p>
        </p:txBody>
      </p:sp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37072B91-6AF2-CEFF-DB86-A074505376B0}"/>
              </a:ext>
            </a:extLst>
          </p:cNvPr>
          <p:cNvSpPr txBox="1"/>
          <p:nvPr/>
        </p:nvSpPr>
        <p:spPr>
          <a:xfrm>
            <a:off x="1597742" y="563424"/>
            <a:ext cx="8996515" cy="101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536142"/>
                </a:solidFill>
                <a:latin typeface="Special Elite"/>
                <a:ea typeface="Special Elite"/>
                <a:cs typeface="Special Elite"/>
                <a:sym typeface="Special Elite"/>
              </a:rPr>
              <a:t>Notes and Annotations</a:t>
            </a:r>
            <a:endParaRPr sz="1000" dirty="0"/>
          </a:p>
        </p:txBody>
      </p:sp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EF0F939B-8F51-0F71-AE71-2C58FC01D73E}"/>
              </a:ext>
            </a:extLst>
          </p:cNvPr>
          <p:cNvSpPr txBox="1"/>
          <p:nvPr/>
        </p:nvSpPr>
        <p:spPr>
          <a:xfrm>
            <a:off x="1207578" y="1781011"/>
            <a:ext cx="4888421" cy="299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 Built-in Reader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Special Elite"/>
                <a:ea typeface="Calibri"/>
                <a:cs typeface="Calibri"/>
                <a:sym typeface="Special Elite"/>
              </a:rPr>
              <a:t> Exportable Annotations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Special Elite"/>
                <a:ea typeface="Calibri"/>
                <a:cs typeface="Calibri"/>
                <a:sym typeface="Special Elite"/>
              </a:rPr>
              <a:t> Exportable Notes</a:t>
            </a:r>
          </a:p>
        </p:txBody>
      </p:sp>
      <p:sp>
        <p:nvSpPr>
          <p:cNvPr id="3" name="Google Shape;61;p14">
            <a:extLst>
              <a:ext uri="{FF2B5EF4-FFF2-40B4-BE49-F238E27FC236}">
                <a16:creationId xmlns:a16="http://schemas.microsoft.com/office/drawing/2014/main" id="{9D121CDC-0B05-3433-EF48-5A5B1DBDDC49}"/>
              </a:ext>
            </a:extLst>
          </p:cNvPr>
          <p:cNvSpPr txBox="1"/>
          <p:nvPr/>
        </p:nvSpPr>
        <p:spPr>
          <a:xfrm>
            <a:off x="434716" y="4995433"/>
            <a:ext cx="6835514" cy="84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chemeClr val="dk1"/>
                </a:solidFill>
                <a:latin typeface="Special Elite"/>
                <a:ea typeface="Calibri"/>
                <a:cs typeface="Calibri"/>
                <a:sym typeface="Special Elite"/>
              </a:rPr>
              <a:t>Create easy systems like color-coded highlights</a:t>
            </a:r>
          </a:p>
        </p:txBody>
      </p:sp>
    </p:spTree>
    <p:extLst>
      <p:ext uri="{BB962C8B-B14F-4D97-AF65-F5344CB8AC3E}">
        <p14:creationId xmlns:p14="http://schemas.microsoft.com/office/powerpoint/2010/main" val="2445907327"/>
      </p:ext>
    </p:extLst>
  </p:cSld>
  <p:clrMapOvr>
    <a:masterClrMapping/>
  </p:clrMapOvr>
</p:sld>
</file>

<file path=ppt/theme/theme1.xml><?xml version="1.0" encoding="utf-8"?>
<a:theme xmlns:a="http://schemas.openxmlformats.org/drawingml/2006/main" name="0013_Miller_Template_SlidesMania">
  <a:themeElements>
    <a:clrScheme name="Papel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DD2B5"/>
      </a:accent1>
      <a:accent2>
        <a:srgbClr val="ADDCC9"/>
      </a:accent2>
      <a:accent3>
        <a:srgbClr val="F48B94"/>
      </a:accent3>
      <a:accent4>
        <a:srgbClr val="DBEBC2"/>
      </a:accent4>
      <a:accent5>
        <a:srgbClr val="F7A8A6"/>
      </a:accent5>
      <a:accent6>
        <a:srgbClr val="FCECD8"/>
      </a:accent6>
      <a:hlink>
        <a:srgbClr val="7B354D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ller · SlidesMania" id="{87619A15-E579-804D-BA4C-C45F062A673C}" vid="{E79D6CDB-98BC-FD4D-8496-71F4660AD82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0013_Miller_Template_SlidesMania</Template>
  <TotalTime>2817</TotalTime>
  <Words>372</Words>
  <Application>Microsoft Macintosh PowerPoint</Application>
  <PresentationFormat>Widescreen</PresentationFormat>
  <Paragraphs>96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Barlow Condensed</vt:lpstr>
      <vt:lpstr>Aptos</vt:lpstr>
      <vt:lpstr>Source Sans Variable</vt:lpstr>
      <vt:lpstr>Arial</vt:lpstr>
      <vt:lpstr>Special Elite</vt:lpstr>
      <vt:lpstr>Calibri</vt:lpstr>
      <vt:lpstr>0013_Miller_Template_SlidesMania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Moore, Britni</dc:creator>
  <cp:lastModifiedBy>Atiles, Amy Yuiko</cp:lastModifiedBy>
  <cp:revision>5</cp:revision>
  <dcterms:created xsi:type="dcterms:W3CDTF">2025-03-29T12:07:46Z</dcterms:created>
  <dcterms:modified xsi:type="dcterms:W3CDTF">2025-04-07T18:27:09Z</dcterms:modified>
</cp:coreProperties>
</file>